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Instrument Sans Semi Bold" panose="020B0604020202020204" charset="0"/>
      <p:regular r:id="rId12"/>
    </p:embeddedFont>
    <p:embeddedFont>
      <p:font typeface="Instrument Sans Medium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Bahnschrift" panose="020B0502040204020203" pitchFamily="34" charset="0"/>
      <p:regular r:id="rId18"/>
      <p:bold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370" y="-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021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0590" y="181867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AI-стилист в вашем кармане</a:t>
            </a:r>
            <a:endParaRPr lang="en-US" sz="4450" dirty="0">
              <a:latin typeface="Bahnschrift" panose="020B0502040204020203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90589" y="316927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AI-стилист — это ваш персональный помощник по стилю, всегда под рукой. Мы поможем вам выглядеть идеально в любой ситуации.</a:t>
            </a:r>
            <a:endParaRPr lang="en-US" sz="1750" dirty="0">
              <a:latin typeface="Bahnschrift" panose="020B0502040204020203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975241" y="537769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590590" y="4628060"/>
            <a:ext cx="301823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ru-RU" sz="2200" b="1" dirty="0" smtClean="0">
                <a:solidFill>
                  <a:srgbClr val="5B5F71"/>
                </a:solidFill>
                <a:latin typeface="Bahnschrift" panose="020B0502040204020203" pitchFamily="34" charset="0"/>
                <a:ea typeface="Instrument Sans Bold" pitchFamily="34" charset="-122"/>
              </a:rPr>
              <a:t>Команда: </a:t>
            </a:r>
            <a:r>
              <a:rPr lang="ru-RU" sz="2200" b="1" dirty="0" err="1" smtClean="0">
                <a:solidFill>
                  <a:srgbClr val="5B5F71"/>
                </a:solidFill>
                <a:latin typeface="Bahnschrift" panose="020B0502040204020203" pitchFamily="34" charset="0"/>
                <a:ea typeface="Instrument Sans Bold" pitchFamily="34" charset="-122"/>
              </a:rPr>
              <a:t>Созда</a:t>
            </a:r>
            <a:r>
              <a:rPr lang="en-US" sz="2200" b="1" dirty="0" smtClean="0">
                <a:solidFill>
                  <a:srgbClr val="5B5F71"/>
                </a:solidFill>
                <a:latin typeface="Bahnschrift" panose="020B0502040204020203" pitchFamily="34" charset="0"/>
                <a:ea typeface="Instrument Sans Bold" pitchFamily="34" charset="-122"/>
              </a:rPr>
              <a:t>WHY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0303" y="5108177"/>
            <a:ext cx="3838496" cy="90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Участники: Михальков Юрий, Георгий Епишин, Антонов Ярослав, </a:t>
            </a:r>
            <a:r>
              <a:rPr lang="ru-RU" sz="1750" dirty="0" err="1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Хмырин</a:t>
            </a:r>
            <a:r>
              <a:rPr lang="ru-RU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 Алексей, </a:t>
            </a:r>
            <a:r>
              <a:rPr lang="ru-RU" sz="1750" dirty="0" err="1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Гоман</a:t>
            </a:r>
            <a:r>
              <a:rPr lang="ru-RU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 Кирилл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82" t="19722" r="16789" b="17638"/>
          <a:stretch/>
        </p:blipFill>
        <p:spPr>
          <a:xfrm>
            <a:off x="590590" y="160809"/>
            <a:ext cx="1280160" cy="12293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101942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Проблема: Трудности выбора образа</a:t>
            </a:r>
            <a:endParaRPr lang="en-US" sz="4450" dirty="0">
              <a:latin typeface="Bahnschrift" panose="020B050204020402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Трата времени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Люди тратят много времени на выбор одежды. В среднем это 20 минут в день, или 5 дней в </a:t>
            </a:r>
            <a:r>
              <a:rPr lang="en-US" sz="1750" dirty="0" err="1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год</a:t>
            </a:r>
            <a:endParaRPr lang="en-US" sz="1750" dirty="0">
              <a:latin typeface="Bahnschrift" panose="020B0502040204020203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Стресс и сомнения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45% опрошенных испытывают стресс при выборе одежды. Многие сомневаются в </a:t>
            </a:r>
            <a:r>
              <a:rPr lang="en-US" sz="1750" dirty="0" err="1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правильности</a:t>
            </a:r>
            <a:r>
              <a:rPr lang="en-US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750" dirty="0" err="1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выбора</a:t>
            </a:r>
            <a:endParaRPr lang="en-US" sz="1750" dirty="0">
              <a:latin typeface="Bahnschrift" panose="020B0502040204020203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Дорогой стилист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Персональный стилист - это дорогое удовольствие. Средняя консультация стоит 5000 </a:t>
            </a:r>
            <a:r>
              <a:rPr lang="en-US" sz="1750" dirty="0" err="1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рублей</a:t>
            </a:r>
            <a:r>
              <a:rPr lang="en-US" sz="1750" dirty="0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/</a:t>
            </a:r>
            <a:r>
              <a:rPr lang="en-US" sz="1750" dirty="0" err="1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час</a:t>
            </a:r>
            <a:endParaRPr lang="en-US" sz="1750" dirty="0">
              <a:latin typeface="Bahnschrift" panose="020B0502040204020203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2707302" y="7579360"/>
            <a:ext cx="1810583" cy="568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882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Решение: AI-ассистент в Telegram</a:t>
            </a:r>
            <a:endParaRPr lang="en-US" sz="4450" dirty="0">
              <a:latin typeface="Bahnschrift" panose="020B0502040204020203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32481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65260" y="334363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>
              <a:latin typeface="Bahnschrift" panose="020B0502040204020203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017306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AI-ассистент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017306" y="37915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Анализирует гардероб, погоду, события и тренды. Предлагает готовые </a:t>
            </a:r>
            <a:r>
              <a:rPr lang="en-US" sz="1750" dirty="0" err="1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стильные</a:t>
            </a:r>
            <a:r>
              <a:rPr lang="en-US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750" dirty="0" err="1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образы</a:t>
            </a:r>
            <a:endParaRPr lang="en-US" sz="1750" dirty="0">
              <a:latin typeface="Bahnschrift" panose="020B0502040204020203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164425" y="324873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56937" y="334363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>
              <a:latin typeface="Bahnschrift" panose="020B0502040204020203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908983" y="3301127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Простота использования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908983" y="414587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Используется в Telegram, не </a:t>
            </a:r>
            <a:r>
              <a:rPr lang="en-US" sz="1750" dirty="0" err="1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требует</a:t>
            </a:r>
            <a:r>
              <a:rPr lang="en-US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750" dirty="0" err="1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установки</a:t>
            </a:r>
            <a:endParaRPr lang="en-US" sz="1750" dirty="0">
              <a:latin typeface="Bahnschrift" panose="020B0502040204020203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280190" y="56471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65260" y="576762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>
              <a:latin typeface="Bahnschrift" panose="020B0502040204020203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017306" y="5725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Примеры запросов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017306" y="621553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Что надеть на вечеринку? Какой образ для деловой встречи в +20? Сочетай юбку с </a:t>
            </a:r>
            <a:r>
              <a:rPr lang="en-US" sz="1750" dirty="0" err="1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гардеробом</a:t>
            </a:r>
            <a:endParaRPr lang="en-US" sz="1750" dirty="0">
              <a:latin typeface="Bahnschrif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12707302" y="7579360"/>
            <a:ext cx="1810583" cy="568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2565" y="730210"/>
            <a:ext cx="7651671" cy="1332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505468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Как это работает: Алгоритм AI-стилиста</a:t>
            </a:r>
            <a:endParaRPr lang="en-US" sz="4150" dirty="0">
              <a:latin typeface="Bahnschrift" panose="020B0502040204020203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565" y="2382560"/>
            <a:ext cx="1065967" cy="12792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18333" y="2595682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Загрузка фото</a:t>
            </a:r>
            <a:endParaRPr lang="en-US" sz="2050" dirty="0">
              <a:latin typeface="Bahnschrift" panose="020B0502040204020203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618333" y="3056573"/>
            <a:ext cx="626590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Пользователь загружает </a:t>
            </a:r>
            <a:r>
              <a:rPr lang="en-US" sz="1650" dirty="0" err="1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фото</a:t>
            </a:r>
            <a:r>
              <a:rPr lang="en-US" sz="16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650" dirty="0" err="1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одежды</a:t>
            </a:r>
            <a:endParaRPr lang="en-US" sz="1650" dirty="0">
              <a:latin typeface="Bahnschrift" panose="020B0502040204020203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565" y="3661767"/>
            <a:ext cx="1065967" cy="12792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18333" y="3874889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Анализ AI</a:t>
            </a:r>
            <a:endParaRPr lang="en-US" sz="2050" dirty="0">
              <a:latin typeface="Bahnschrift" panose="020B0502040204020203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618333" y="4335780"/>
            <a:ext cx="626590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AI анализирует цвета, фасоны и </a:t>
            </a:r>
            <a:r>
              <a:rPr lang="en-US" sz="1650" dirty="0" err="1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материалы</a:t>
            </a:r>
            <a:endParaRPr lang="en-US" sz="1650" dirty="0">
              <a:latin typeface="Bahnschrift" panose="020B0502040204020203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2565" y="4940975"/>
            <a:ext cx="1065967" cy="12792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18333" y="5154097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Учет данных</a:t>
            </a:r>
            <a:endParaRPr lang="en-US" sz="2050" dirty="0">
              <a:latin typeface="Bahnschrift" panose="020B0502040204020203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618333" y="5614988"/>
            <a:ext cx="626590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Учитываются данные о погоде и </a:t>
            </a:r>
            <a:r>
              <a:rPr lang="en-US" sz="1650" dirty="0" err="1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личные</a:t>
            </a:r>
            <a:r>
              <a:rPr lang="en-US" sz="16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650" dirty="0" err="1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предпочтения</a:t>
            </a:r>
            <a:endParaRPr lang="en-US" sz="1650" dirty="0">
              <a:latin typeface="Bahnschrift" panose="020B0502040204020203" pitchFamily="34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2565" y="6220182"/>
            <a:ext cx="1065967" cy="127920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18333" y="6433304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Генерация образов</a:t>
            </a:r>
            <a:endParaRPr lang="en-US" sz="2050" dirty="0">
              <a:latin typeface="Bahnschrift" panose="020B0502040204020203" pitchFamily="3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7618333" y="6894195"/>
            <a:ext cx="626590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Генерируются образы с учетом </a:t>
            </a:r>
            <a:r>
              <a:rPr lang="en-US" sz="1650" dirty="0" err="1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последних</a:t>
            </a:r>
            <a:r>
              <a:rPr lang="en-US" sz="16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650" dirty="0" err="1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трендов</a:t>
            </a:r>
            <a:endParaRPr lang="en-US" sz="1650" dirty="0">
              <a:latin typeface="Bahnschrif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12707302" y="7579360"/>
            <a:ext cx="1810583" cy="568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rcRect b="11818"/>
          <a:stretch/>
        </p:blipFill>
        <p:spPr>
          <a:xfrm>
            <a:off x="0" y="0"/>
            <a:ext cx="14630400" cy="3606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3429" y="4247872"/>
            <a:ext cx="7241143" cy="681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505468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Преимущества AI-стилиста</a:t>
            </a:r>
            <a:endParaRPr lang="en-US" sz="4250" dirty="0">
              <a:latin typeface="Bahnschrift" panose="020B0502040204020203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429" y="5358051"/>
            <a:ext cx="545306" cy="54530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3429" y="6121479"/>
            <a:ext cx="272676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Экономия времени</a:t>
            </a:r>
            <a:endParaRPr lang="en-US" sz="2100" dirty="0">
              <a:latin typeface="Bahnschrift" panose="020B0502040204020203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63429" y="6593086"/>
            <a:ext cx="3030498" cy="697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Образ подбирается </a:t>
            </a:r>
            <a:r>
              <a:rPr lang="en-US" sz="1700" dirty="0" err="1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за</a:t>
            </a:r>
            <a:r>
              <a:rPr lang="en-US" sz="170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700" dirty="0" err="1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секунды</a:t>
            </a:r>
            <a:endParaRPr lang="en-US" sz="1700" dirty="0">
              <a:latin typeface="Bahnschrift" panose="020B0502040204020203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1110" y="5358051"/>
            <a:ext cx="545306" cy="54530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21110" y="6121479"/>
            <a:ext cx="272676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Стильные решения</a:t>
            </a:r>
            <a:endParaRPr lang="en-US" sz="2100" dirty="0">
              <a:latin typeface="Bahnschrift" panose="020B0502040204020203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4121110" y="6593086"/>
            <a:ext cx="3030498" cy="697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Гарантированный </a:t>
            </a:r>
            <a:r>
              <a:rPr lang="en-US" sz="1700" dirty="0" err="1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хороший</a:t>
            </a:r>
            <a:r>
              <a:rPr lang="en-US" sz="170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700" dirty="0" err="1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вкус</a:t>
            </a:r>
            <a:endParaRPr lang="en-US" sz="1700" dirty="0">
              <a:latin typeface="Bahnschrift" panose="020B0502040204020203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8792" y="5358051"/>
            <a:ext cx="545306" cy="54530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78792" y="6121479"/>
            <a:ext cx="272676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Экономия денег</a:t>
            </a:r>
            <a:endParaRPr lang="en-US" sz="2100" dirty="0">
              <a:latin typeface="Bahnschrift" panose="020B0502040204020203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478792" y="6593086"/>
            <a:ext cx="3030498" cy="697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Нет необходимости </a:t>
            </a:r>
            <a:r>
              <a:rPr lang="en-US" sz="1700" dirty="0" err="1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платить</a:t>
            </a:r>
            <a:r>
              <a:rPr lang="en-US" sz="170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700" dirty="0" err="1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стилисту</a:t>
            </a:r>
            <a:endParaRPr lang="en-US" sz="1700" dirty="0">
              <a:latin typeface="Bahnschrift" panose="020B0502040204020203" pitchFamily="34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6473" y="5358051"/>
            <a:ext cx="545306" cy="54530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6473" y="6121479"/>
            <a:ext cx="272676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Доступность</a:t>
            </a:r>
            <a:endParaRPr lang="en-US" sz="2100" dirty="0">
              <a:latin typeface="Bahnschrift" panose="020B0502040204020203" pitchFamily="3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0836473" y="6593086"/>
            <a:ext cx="3030498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24/7 в </a:t>
            </a:r>
            <a:r>
              <a:rPr lang="en-US" sz="1700" dirty="0" err="1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вашем</a:t>
            </a:r>
            <a:r>
              <a:rPr lang="en-US" sz="170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700" dirty="0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Telegram</a:t>
            </a:r>
            <a:endParaRPr lang="en-US" sz="1700" dirty="0">
              <a:latin typeface="Bahnschrif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12707302" y="7579360"/>
            <a:ext cx="1810583" cy="568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97239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Анализ рынка и целевая аудитория</a:t>
            </a:r>
            <a:endParaRPr lang="en-US" sz="4450" dirty="0">
              <a:latin typeface="Bahnschrift" panose="020B050204020402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92373" y="3203972"/>
            <a:ext cx="38001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Женщины и мужчины 18-45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15633" y="335399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>
              <a:latin typeface="Bahnschrift" panose="020B0502040204020203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937790" y="3203972"/>
            <a:ext cx="34780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Жители крупных городов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275201" y="335399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>
              <a:latin typeface="Bahnschrift" panose="020B0502040204020203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9937790" y="5479375"/>
            <a:ext cx="38988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Активные пользователи соц. сетей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275201" y="5613559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>
              <a:latin typeface="Bahnschrift" panose="020B0502040204020203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1445181" y="5656540"/>
            <a:ext cx="32473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Интерес к моде и стилю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015633" y="5613559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650" dirty="0">
              <a:latin typeface="Bahnschrift" panose="020B0502040204020203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2707302" y="7579360"/>
            <a:ext cx="1810583" cy="568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992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Монетизация</a:t>
            </a:r>
            <a:endParaRPr lang="en-US" sz="4450" dirty="0">
              <a:latin typeface="Bahnschrift" panose="020B0502040204020203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061692"/>
            <a:ext cx="2173724" cy="807958"/>
          </a:xfrm>
          <a:prstGeom prst="roundRect">
            <a:avLst>
              <a:gd name="adj" fmla="val 1179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721167" y="3266361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500" dirty="0">
              <a:latin typeface="Bahnschrift" panose="020B0502040204020203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3194328" y="3288506"/>
            <a:ext cx="26213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Подписка Premium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194328" y="3847504"/>
            <a:ext cx="10642283" cy="50483"/>
          </a:xfrm>
          <a:prstGeom prst="roundRect">
            <a:avLst>
              <a:gd name="adj" fmla="val 625116"/>
            </a:avLst>
          </a:prstGeom>
          <a:solidFill>
            <a:srgbClr val="C8C9CF"/>
          </a:solidFill>
          <a:ln/>
        </p:spPr>
      </p:sp>
      <p:sp>
        <p:nvSpPr>
          <p:cNvPr id="7" name="Shape 5"/>
          <p:cNvSpPr/>
          <p:nvPr/>
        </p:nvSpPr>
        <p:spPr>
          <a:xfrm>
            <a:off x="793790" y="3982998"/>
            <a:ext cx="4347567" cy="807958"/>
          </a:xfrm>
          <a:prstGeom prst="roundRect">
            <a:avLst>
              <a:gd name="adj" fmla="val 1179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2808089" y="418766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500" dirty="0">
              <a:latin typeface="Bahnschrift" panose="020B0502040204020203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368171" y="4209812"/>
            <a:ext cx="34643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Партнерские программы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368171" y="4694076"/>
            <a:ext cx="8468440" cy="45719"/>
          </a:xfrm>
          <a:prstGeom prst="roundRect">
            <a:avLst>
              <a:gd name="adj" fmla="val 625116"/>
            </a:avLst>
          </a:prstGeom>
          <a:solidFill>
            <a:srgbClr val="C8C9CF"/>
          </a:solidFill>
          <a:ln/>
        </p:spPr>
      </p:sp>
      <p:sp>
        <p:nvSpPr>
          <p:cNvPr id="11" name="Shape 9"/>
          <p:cNvSpPr/>
          <p:nvPr/>
        </p:nvSpPr>
        <p:spPr>
          <a:xfrm>
            <a:off x="793790" y="4904303"/>
            <a:ext cx="6521410" cy="807958"/>
          </a:xfrm>
          <a:prstGeom prst="roundRect">
            <a:avLst>
              <a:gd name="adj" fmla="val 1179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3895011" y="5108972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500" dirty="0">
              <a:latin typeface="Bahnschrift" panose="020B0502040204020203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542014" y="5131118"/>
            <a:ext cx="11609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Реклама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93790" y="596741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Мы планируем получать доход за </a:t>
            </a:r>
            <a:r>
              <a:rPr lang="en-US" sz="1750" dirty="0" err="1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счет</a:t>
            </a:r>
            <a:r>
              <a:rPr lang="en-US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750" dirty="0" err="1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подписки</a:t>
            </a:r>
            <a:r>
              <a:rPr lang="en-US" sz="1750" dirty="0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, </a:t>
            </a:r>
            <a:r>
              <a:rPr lang="en-US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партнерских программ и </a:t>
            </a:r>
            <a:r>
              <a:rPr lang="en-US" sz="1750" dirty="0" err="1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ненавязчивой</a:t>
            </a:r>
            <a:r>
              <a:rPr lang="en-US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750" dirty="0" err="1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рекламы</a:t>
            </a:r>
            <a:endParaRPr lang="en-US" sz="1750" dirty="0">
              <a:latin typeface="Bahnschrift" panose="020B0502040204020203" pitchFamily="34" charset="0"/>
            </a:endParaRPr>
          </a:p>
        </p:txBody>
      </p:sp>
      <p:sp>
        <p:nvSpPr>
          <p:cNvPr id="15" name="Shape 8"/>
          <p:cNvSpPr/>
          <p:nvPr/>
        </p:nvSpPr>
        <p:spPr>
          <a:xfrm flipV="1">
            <a:off x="7542014" y="5651300"/>
            <a:ext cx="6294597" cy="45719"/>
          </a:xfrm>
          <a:prstGeom prst="roundRect">
            <a:avLst>
              <a:gd name="adj" fmla="val 625116"/>
            </a:avLst>
          </a:prstGeom>
          <a:solidFill>
            <a:srgbClr val="C8C9CF"/>
          </a:solidFill>
          <a:ln/>
        </p:spPr>
      </p:sp>
      <p:sp>
        <p:nvSpPr>
          <p:cNvPr id="16" name="Прямоугольник 15"/>
          <p:cNvSpPr/>
          <p:nvPr/>
        </p:nvSpPr>
        <p:spPr>
          <a:xfrm>
            <a:off x="12707302" y="7579360"/>
            <a:ext cx="1810583" cy="568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82191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Конкурентные преимущества</a:t>
            </a:r>
            <a:endParaRPr lang="en-US" sz="4450" dirty="0">
              <a:latin typeface="Bahnschrift" panose="020B050204020402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31064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Уникальный алгоритм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677786"/>
            <a:ext cx="3978116" cy="481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Анализ гардероба с </a:t>
            </a:r>
            <a:r>
              <a:rPr lang="en-US" sz="1750" dirty="0" err="1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использованием</a:t>
            </a:r>
            <a:r>
              <a:rPr lang="en-US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750" dirty="0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AI</a:t>
            </a:r>
            <a:endParaRPr lang="en-US" sz="1750" dirty="0">
              <a:latin typeface="Bahnschrift" panose="020B0502040204020203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31607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Интеграция с Telegram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Удобство и доступность </a:t>
            </a:r>
            <a:r>
              <a:rPr lang="en-US" sz="1750" dirty="0" err="1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для</a:t>
            </a:r>
            <a:r>
              <a:rPr lang="en-US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750" dirty="0" err="1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пользователей</a:t>
            </a:r>
            <a:endParaRPr lang="en-US" sz="1750" dirty="0">
              <a:latin typeface="Bahnschrift" panose="020B0502040204020203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Персонализация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Рекомендации с </a:t>
            </a:r>
            <a:r>
              <a:rPr lang="en-US" sz="1750" dirty="0" err="1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учетом</a:t>
            </a:r>
            <a:r>
              <a:rPr lang="en-US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ru-RU" sz="1750" dirty="0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погоды </a:t>
            </a:r>
            <a:r>
              <a:rPr lang="ru-RU" sz="1750" dirty="0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и предстоящего мероприятия</a:t>
            </a:r>
            <a:endParaRPr lang="en-US" sz="1750" dirty="0">
              <a:latin typeface="Bahnschrift" panose="020B0502040204020203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2707302" y="7579360"/>
            <a:ext cx="1810583" cy="568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2516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Планы на будущее</a:t>
            </a:r>
            <a:endParaRPr lang="en-US" sz="4450" dirty="0">
              <a:latin typeface="Bahnschrift" panose="020B0502040204020203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048941" y="2374106"/>
            <a:ext cx="30480" cy="3912275"/>
          </a:xfrm>
          <a:prstGeom prst="roundRect">
            <a:avLst>
              <a:gd name="adj" fmla="val 312558"/>
            </a:avLst>
          </a:prstGeom>
          <a:solidFill>
            <a:srgbClr val="C8C9CF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2869168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8C9CF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257151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78860" y="267176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>
              <a:latin typeface="Bahnschrift" panose="020B0502040204020203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2183011" y="2600920"/>
            <a:ext cx="36165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Привлечение инвестиций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1273612" y="390394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8C9CF"/>
          </a:solidFill>
          <a:ln/>
        </p:spPr>
      </p:sp>
      <p:sp>
        <p:nvSpPr>
          <p:cNvPr id="10" name="Shape 7"/>
          <p:cNvSpPr/>
          <p:nvPr/>
        </p:nvSpPr>
        <p:spPr>
          <a:xfrm>
            <a:off x="789504" y="360299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78860" y="370653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>
              <a:latin typeface="Bahnschrift" panose="020B0502040204020203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2183011" y="3635693"/>
            <a:ext cx="33723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Разработка приложения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1273612" y="493871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8C9CF"/>
          </a:solidFill>
          <a:ln/>
        </p:spPr>
      </p:sp>
      <p:sp>
        <p:nvSpPr>
          <p:cNvPr id="14" name="Shape 11"/>
          <p:cNvSpPr/>
          <p:nvPr/>
        </p:nvSpPr>
        <p:spPr>
          <a:xfrm>
            <a:off x="789504" y="464105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878860" y="474130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>
              <a:latin typeface="Bahnschrift" panose="020B0502040204020203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2183011" y="4670465"/>
            <a:ext cx="38282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Интеграция с платформами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1273612" y="597348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8C9CF"/>
          </a:solidFill>
          <a:ln/>
        </p:spPr>
      </p:sp>
      <p:sp>
        <p:nvSpPr>
          <p:cNvPr id="18" name="Shape 15"/>
          <p:cNvSpPr/>
          <p:nvPr/>
        </p:nvSpPr>
        <p:spPr>
          <a:xfrm>
            <a:off x="789504" y="56745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878860" y="577607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650" dirty="0">
              <a:latin typeface="Bahnschrift" panose="020B0502040204020203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2183011" y="5705237"/>
            <a:ext cx="35819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Расширение базы данных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793790" y="654153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Цель: Стать лидирующим AI-стилистом на рынке России и СНГ.</a:t>
            </a:r>
            <a:endParaRPr lang="en-US" sz="1750" dirty="0">
              <a:latin typeface="Bahnschrift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328</Words>
  <Application>Microsoft Office PowerPoint</Application>
  <PresentationFormat>Произвольный</PresentationFormat>
  <Paragraphs>82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Arial</vt:lpstr>
      <vt:lpstr>Instrument Sans Semi Bold</vt:lpstr>
      <vt:lpstr>Instrument Sans Bold</vt:lpstr>
      <vt:lpstr>Instrument Sans Medium</vt:lpstr>
      <vt:lpstr>Calibri</vt:lpstr>
      <vt:lpstr>Bahnschrift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Юрий Михальков</cp:lastModifiedBy>
  <cp:revision>5</cp:revision>
  <dcterms:created xsi:type="dcterms:W3CDTF">2025-03-18T09:40:54Z</dcterms:created>
  <dcterms:modified xsi:type="dcterms:W3CDTF">2025-03-18T10:04:13Z</dcterms:modified>
</cp:coreProperties>
</file>